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8" r:id="rId2"/>
    <p:sldId id="290" r:id="rId3"/>
    <p:sldId id="294" r:id="rId4"/>
    <p:sldId id="296" r:id="rId5"/>
    <p:sldId id="298" r:id="rId6"/>
    <p:sldId id="288" r:id="rId7"/>
    <p:sldId id="291" r:id="rId8"/>
    <p:sldId id="301" r:id="rId9"/>
    <p:sldId id="273" r:id="rId10"/>
    <p:sldId id="285" r:id="rId11"/>
    <p:sldId id="260" r:id="rId12"/>
    <p:sldId id="304" r:id="rId13"/>
    <p:sldId id="305" r:id="rId14"/>
    <p:sldId id="264" r:id="rId15"/>
    <p:sldId id="266" r:id="rId16"/>
    <p:sldId id="284" r:id="rId17"/>
    <p:sldId id="302" r:id="rId18"/>
    <p:sldId id="306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92" r:id="rId29"/>
    <p:sldId id="307" r:id="rId30"/>
    <p:sldId id="268" r:id="rId31"/>
    <p:sldId id="300" r:id="rId32"/>
    <p:sldId id="308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1"/>
    <p:restoredTop sz="92932"/>
  </p:normalViewPr>
  <p:slideViewPr>
    <p:cSldViewPr snapToGrid="0" snapToObjects="1">
      <p:cViewPr>
        <p:scale>
          <a:sx n="55" d="100"/>
          <a:sy n="55" d="100"/>
        </p:scale>
        <p:origin x="560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37BC9-C8D5-0F4F-8374-20FFC0973136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192A9-E643-6944-862C-711399861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9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fld id="{D054853D-B4C3-3C4E-BDAD-82F9E22C2B55}" type="slidenum">
              <a:rPr lang="en-US" altLang="en-US" sz="1200"/>
              <a:pPr/>
              <a:t>30</a:t>
            </a:fld>
            <a:endParaRPr lang="en-US" altLang="en-US" sz="1200" dirty="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5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8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8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1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74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4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96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77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8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8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1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1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BD37F-6AF1-A74A-88B6-D0B31C64CD8C}" type="datetimeFigureOut">
              <a:rPr lang="en-US" smtClean="0"/>
              <a:t>1/13/23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AED18-B4C4-A842-87B1-009F38B3F9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9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2192000" cy="1325563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DECISION MAKING AND PROBLEM SOLVING</a:t>
            </a:r>
            <a:endParaRPr lang="en-US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37574" r="60534" b="23637"/>
          <a:stretch/>
        </p:blipFill>
        <p:spPr>
          <a:xfrm>
            <a:off x="4439217" y="2097143"/>
            <a:ext cx="2802576" cy="2660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5427" y="5163671"/>
            <a:ext cx="7642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David Simmons</a:t>
            </a:r>
          </a:p>
          <a:p>
            <a:pPr algn="ctr"/>
            <a:r>
              <a:rPr lang="en-US" sz="2000" dirty="0" smtClean="0"/>
              <a:t>GLT COORDINATOR 2-S3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218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3" t="17437" r="44446" b="36410"/>
          <a:stretch/>
        </p:blipFill>
        <p:spPr>
          <a:xfrm>
            <a:off x="1219199" y="562708"/>
            <a:ext cx="9519139" cy="59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8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86000" y="4191001"/>
            <a:ext cx="7772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Here’s a task prioritization method from former U.S President Dwight D. Eisenhower.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In 1954, he said: </a:t>
            </a:r>
            <a:r>
              <a:rPr lang="en-US" altLang="en-US" sz="2400" i="1" dirty="0"/>
              <a:t>“I have two kinds of problems: the urgent and the important. What is important is seldom urgent, and what is urgent is seldom important.”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31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34666" r="49167" b="20000"/>
          <a:stretch>
            <a:fillRect/>
          </a:stretch>
        </p:blipFill>
        <p:spPr bwMode="auto">
          <a:xfrm>
            <a:off x="4495800" y="533400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‘IMPORTANT’ CHECKLIST: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It will effect many people or projects if incomplete.</a:t>
            </a:r>
          </a:p>
          <a:p>
            <a:r>
              <a:rPr lang="en-US" sz="4800" dirty="0" smtClean="0"/>
              <a:t>Other tasks depend on its completion.</a:t>
            </a:r>
          </a:p>
          <a:p>
            <a:r>
              <a:rPr lang="en-US" sz="4800" dirty="0" smtClean="0"/>
              <a:t>It contributes a lot of value.</a:t>
            </a:r>
          </a:p>
          <a:p>
            <a:r>
              <a:rPr lang="en-US" sz="4800" dirty="0" smtClean="0"/>
              <a:t>It’s low effort-high results (80/20 principle)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044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pPr algn="ctr"/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‘URGENT’ CHECKLIST: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It is overdue.</a:t>
            </a:r>
          </a:p>
          <a:p>
            <a:r>
              <a:rPr lang="en-US" sz="4800" dirty="0" smtClean="0"/>
              <a:t>It is due soon.</a:t>
            </a:r>
          </a:p>
          <a:p>
            <a:r>
              <a:rPr lang="en-US" sz="4800" dirty="0" smtClean="0"/>
              <a:t>It demands immediate attention.</a:t>
            </a:r>
          </a:p>
          <a:p>
            <a:r>
              <a:rPr lang="en-US" sz="4800" dirty="0" smtClean="0"/>
              <a:t>The consequences of not doing it are immediate.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8186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1" t="16666" r="16666" b="23334"/>
          <a:stretch>
            <a:fillRect/>
          </a:stretch>
        </p:blipFill>
        <p:spPr bwMode="auto">
          <a:xfrm>
            <a:off x="2286000" y="738188"/>
            <a:ext cx="7856538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271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4001" r="47501" b="22000"/>
          <a:stretch>
            <a:fillRect/>
          </a:stretch>
        </p:blipFill>
        <p:spPr bwMode="auto">
          <a:xfrm>
            <a:off x="1524000" y="0"/>
            <a:ext cx="7872013" cy="666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909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1" t="24615" r="28456" b="30940"/>
          <a:stretch/>
        </p:blipFill>
        <p:spPr>
          <a:xfrm>
            <a:off x="788299" y="633044"/>
            <a:ext cx="10794100" cy="52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GROUP PROBLEM SOLVING</a:t>
            </a:r>
            <a:endParaRPr lang="en-US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MINUTES</a:t>
            </a:r>
          </a:p>
          <a:p>
            <a:pPr lvl="1"/>
            <a:r>
              <a:rPr lang="en-US" sz="2800" dirty="0" smtClean="0">
                <a:ea typeface="Abadi MT Condensed Extra Bold" charset="0"/>
                <a:cs typeface="Abadi MT Condensed Extra Bold" charset="0"/>
              </a:rPr>
              <a:t>Group looks at problem and brainstorms ideas and experiences from their backgrounds.</a:t>
            </a:r>
          </a:p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5-6 MINUTES</a:t>
            </a:r>
          </a:p>
          <a:p>
            <a:pPr lvl="1"/>
            <a:r>
              <a:rPr lang="en-US" sz="2800" dirty="0" smtClean="0">
                <a:ea typeface="Abadi MT Condensed Extra Bold" charset="0"/>
                <a:cs typeface="Abadi MT Condensed Extra Bold" charset="0"/>
              </a:rPr>
              <a:t>Group plans a presentation for the rest of the audience. Can include: What kind of decision is required? and What is the priority of this decision? </a:t>
            </a:r>
            <a:r>
              <a:rPr lang="en-US" sz="2800" dirty="0">
                <a:ea typeface="Abadi MT Condensed Extra Bold" charset="0"/>
                <a:cs typeface="Abadi MT Condensed Extra Bold" charset="0"/>
              </a:rPr>
              <a:t>a</a:t>
            </a:r>
            <a:r>
              <a:rPr lang="en-US" sz="2800" dirty="0" smtClean="0">
                <a:ea typeface="Abadi MT Condensed Extra Bold" charset="0"/>
                <a:cs typeface="Abadi MT Condensed Extra Bold" charset="0"/>
              </a:rPr>
              <a:t>nd a description of the problem. </a:t>
            </a:r>
          </a:p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MINUTES</a:t>
            </a:r>
          </a:p>
          <a:p>
            <a:pPr lvl="1"/>
            <a:r>
              <a:rPr lang="en-US" sz="2800" dirty="0" smtClean="0">
                <a:ea typeface="Abadi MT Condensed Extra Bold" charset="0"/>
                <a:cs typeface="Abadi MT Condensed Extra Bold" charset="0"/>
              </a:rPr>
              <a:t>Group has a maximum time for presentation.</a:t>
            </a:r>
            <a:endParaRPr lang="en-US" sz="2800" dirty="0"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81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5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GROUP DECISION MAKING</a:t>
            </a:r>
            <a:endParaRPr lang="en-US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62744"/>
          </a:xfrm>
        </p:spPr>
        <p:txBody>
          <a:bodyPr>
            <a:noAutofit/>
          </a:bodyPr>
          <a:lstStyle/>
          <a:p>
            <a:r>
              <a:rPr lang="en-US" sz="4000" i="1" u="sng" dirty="0" smtClean="0">
                <a:solidFill>
                  <a:srgbClr val="C00000"/>
                </a:solidFill>
              </a:rPr>
              <a:t>VOTING</a:t>
            </a:r>
            <a:r>
              <a:rPr lang="en-US" sz="4000" u="sng" dirty="0" smtClean="0">
                <a:solidFill>
                  <a:srgbClr val="C00000"/>
                </a:solidFill>
              </a:rPr>
              <a:t> </a:t>
            </a:r>
            <a:r>
              <a:rPr lang="en-US" sz="4000" dirty="0" smtClean="0"/>
              <a:t>– Use voting when you need a quick decision that considers equal input from group members.</a:t>
            </a:r>
          </a:p>
          <a:p>
            <a:r>
              <a:rPr lang="en-US" sz="4000" i="1" u="sng" dirty="0" smtClean="0">
                <a:solidFill>
                  <a:schemeClr val="accent5">
                    <a:lumMod val="50000"/>
                  </a:schemeClr>
                </a:solidFill>
              </a:rPr>
              <a:t>RANKING</a:t>
            </a:r>
            <a:r>
              <a:rPr lang="en-US" sz="4000" dirty="0" smtClean="0"/>
              <a:t> – Use ranking when there are several good options from which to choose.</a:t>
            </a:r>
          </a:p>
          <a:p>
            <a:r>
              <a:rPr lang="en-US" sz="4000" i="1" u="sng" dirty="0" smtClean="0"/>
              <a:t>CONVERGENCE</a:t>
            </a:r>
            <a:r>
              <a:rPr lang="en-US" sz="4000" dirty="0" smtClean="0"/>
              <a:t> – Use convergence when you have time to collect suggestions and modify ideas.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6258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1. WE DON’T KNOW WHY MEMBERS DROP      				OUT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086708"/>
            <a:ext cx="1025183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4000" dirty="0"/>
              <a:t> </a:t>
            </a:r>
          </a:p>
          <a:p>
            <a:r>
              <a:rPr lang="en-US" sz="4000" dirty="0"/>
              <a:t>• </a:t>
            </a:r>
            <a:r>
              <a:rPr lang="en-US" sz="4000" dirty="0" smtClean="0"/>
              <a:t>Find </a:t>
            </a:r>
            <a:r>
              <a:rPr lang="en-US" sz="4000" dirty="0"/>
              <a:t>out by sending a local survey, similar to the LCI Dropped Member Survey </a:t>
            </a:r>
          </a:p>
          <a:p>
            <a:r>
              <a:rPr lang="en-US" sz="4000" dirty="0"/>
              <a:t>• </a:t>
            </a:r>
            <a:r>
              <a:rPr lang="en-US" sz="4000" dirty="0" smtClean="0"/>
              <a:t>Review </a:t>
            </a:r>
            <a:r>
              <a:rPr lang="en-US" sz="4000" dirty="0"/>
              <a:t>the survey analysis on Why Lions Leave and How to Retain Them for more ideas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31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30000" r="29166" b="32222"/>
          <a:stretch/>
        </p:blipFill>
        <p:spPr>
          <a:xfrm>
            <a:off x="1066800" y="1524000"/>
            <a:ext cx="10439400" cy="358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4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2. NO ONE WANTS TO TAKE LEADERSHIP 						POSITIONS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31631" y="1690688"/>
            <a:ext cx="100584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• </a:t>
            </a:r>
            <a:r>
              <a:rPr lang="en-US" sz="3600" dirty="0" smtClean="0"/>
              <a:t>Hold </a:t>
            </a:r>
            <a:r>
              <a:rPr lang="en-US" sz="3600" dirty="0"/>
              <a:t>a club discussion about the value, expectations and benefits of being a club leader </a:t>
            </a:r>
          </a:p>
          <a:p>
            <a:r>
              <a:rPr lang="en-US" sz="3600" dirty="0"/>
              <a:t>• </a:t>
            </a:r>
            <a:r>
              <a:rPr lang="en-US" sz="3600" dirty="0" smtClean="0"/>
              <a:t>Start </a:t>
            </a:r>
            <a:r>
              <a:rPr lang="en-US" sz="3600" dirty="0"/>
              <a:t>a mentoring program where each club leader actively trains their replacement throughout their year </a:t>
            </a:r>
          </a:p>
          <a:p>
            <a:r>
              <a:rPr lang="en-US" sz="3600" dirty="0"/>
              <a:t>• </a:t>
            </a:r>
            <a:r>
              <a:rPr lang="en-US" sz="3600" dirty="0" smtClean="0"/>
              <a:t>Contact </a:t>
            </a:r>
            <a:r>
              <a:rPr lang="en-US" sz="3600" dirty="0"/>
              <a:t>your GLT district coordinator and request an Emerging Lion Leadership Institute </a:t>
            </a:r>
          </a:p>
          <a:p>
            <a:r>
              <a:rPr lang="en-US" sz="2800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3. OUR LEADERS DON’T KNOW THEIR ROLES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90688"/>
            <a:ext cx="10515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dirty="0"/>
              <a:t>• </a:t>
            </a:r>
            <a:r>
              <a:rPr lang="en-US" sz="3200" dirty="0" smtClean="0"/>
              <a:t>Encourage </a:t>
            </a:r>
            <a:r>
              <a:rPr lang="en-US" sz="3200" dirty="0"/>
              <a:t>all club officers to become familiar with the Club e-Book specific to their positions </a:t>
            </a:r>
          </a:p>
          <a:p>
            <a:r>
              <a:rPr lang="en-US" sz="3200" dirty="0"/>
              <a:t>• </a:t>
            </a:r>
            <a:r>
              <a:rPr lang="en-US" sz="3200" dirty="0" smtClean="0"/>
              <a:t>Encourage </a:t>
            </a:r>
            <a:r>
              <a:rPr lang="en-US" sz="3200" dirty="0"/>
              <a:t>incoming officers to attend the training offered by your District </a:t>
            </a:r>
          </a:p>
          <a:p>
            <a:r>
              <a:rPr lang="en-US" sz="3200" dirty="0"/>
              <a:t>• </a:t>
            </a:r>
            <a:r>
              <a:rPr lang="en-US" sz="3200" dirty="0" smtClean="0"/>
              <a:t>Make </a:t>
            </a:r>
            <a:r>
              <a:rPr lang="en-US" sz="3200" dirty="0"/>
              <a:t>sure club officers know about the Club Officer training available to them through the Lions Learning Center </a:t>
            </a:r>
          </a:p>
          <a:p>
            <a:r>
              <a:rPr lang="en-US" sz="3200" dirty="0"/>
              <a:t>• </a:t>
            </a:r>
            <a:r>
              <a:rPr lang="en-US" sz="3200" dirty="0" smtClean="0"/>
              <a:t>Develop </a:t>
            </a:r>
            <a:r>
              <a:rPr lang="en-US" sz="3200" dirty="0"/>
              <a:t>a Club Activity Calendar to help leaders prepare for annual organizational activities 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38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4. OUR LEADERS STAY IN THE SAME POSITONS 			YEAR AFTER YEAR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992923"/>
            <a:ext cx="1074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600" dirty="0"/>
              <a:t>• </a:t>
            </a:r>
            <a:r>
              <a:rPr lang="en-US" sz="3600" dirty="0" smtClean="0"/>
              <a:t>Encourage </a:t>
            </a:r>
            <a:r>
              <a:rPr lang="en-US" sz="3600" dirty="0"/>
              <a:t>club leaders to practice succession planning as encouraged in the Club President/First Vice President e-Book </a:t>
            </a:r>
          </a:p>
          <a:p>
            <a:r>
              <a:rPr lang="en-US" sz="3600" dirty="0"/>
              <a:t>• </a:t>
            </a:r>
            <a:r>
              <a:rPr lang="en-US" sz="3600" dirty="0" smtClean="0"/>
              <a:t>Take </a:t>
            </a:r>
            <a:r>
              <a:rPr lang="en-US" sz="3600" dirty="0"/>
              <a:t>the Succession Planning training course in the Lions Learning Center (available in February 2020)</a:t>
            </a:r>
            <a:r>
              <a:rPr lang="en-US" dirty="0"/>
              <a:t> 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2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5</a:t>
            </a:r>
            <a:r>
              <a:rPr lang="en-US" b="1" dirty="0" smtClean="0"/>
              <a:t>. WE DON’T KNOW HOW TO PREVENT CLUB 				LOSS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78523" y="2110154"/>
            <a:ext cx="97067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sz="3600" dirty="0"/>
              <a:t>• </a:t>
            </a:r>
            <a:r>
              <a:rPr lang="en-US" sz="3600" dirty="0" smtClean="0"/>
              <a:t>Find </a:t>
            </a:r>
            <a:r>
              <a:rPr lang="en-US" sz="3600" dirty="0"/>
              <a:t>out by sending a local survey, similar to the LCI Dropped Member Survey </a:t>
            </a:r>
          </a:p>
          <a:p>
            <a:r>
              <a:rPr lang="en-US" sz="3600" dirty="0"/>
              <a:t>• </a:t>
            </a:r>
            <a:r>
              <a:rPr lang="en-US" sz="3600" dirty="0" smtClean="0"/>
              <a:t>Review </a:t>
            </a:r>
            <a:r>
              <a:rPr lang="en-US" sz="3600" dirty="0"/>
              <a:t>the survey analysis on Why Lions Leave and How to Retain Them for more ideas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5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</a:t>
            </a:r>
            <a:r>
              <a:rPr lang="en-US" b="1" dirty="0" smtClean="0"/>
              <a:t>. GUESTS COME TO MEETINGS BUT DON’T 				BECOME MEMBERS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2016369"/>
            <a:ext cx="10884877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dirty="0"/>
              <a:t>• </a:t>
            </a:r>
            <a:r>
              <a:rPr lang="en-US" sz="3200" dirty="0" smtClean="0"/>
              <a:t>Create </a:t>
            </a:r>
            <a:r>
              <a:rPr lang="en-US" sz="3200" dirty="0"/>
              <a:t>a welcome plan for prospective members who come to a meeting and discuss how each club member can contribute </a:t>
            </a:r>
          </a:p>
          <a:p>
            <a:r>
              <a:rPr lang="en-US" sz="3200" dirty="0"/>
              <a:t>• </a:t>
            </a:r>
            <a:r>
              <a:rPr lang="en-US" sz="3200" dirty="0" smtClean="0"/>
              <a:t>Share </a:t>
            </a:r>
            <a:r>
              <a:rPr lang="en-US" sz="3200" dirty="0"/>
              <a:t>the LCI Fact Sheet and Benefits of Membership flyer with prospective members </a:t>
            </a:r>
          </a:p>
          <a:p>
            <a:r>
              <a:rPr lang="en-US" sz="3200" dirty="0"/>
              <a:t>• </a:t>
            </a:r>
            <a:r>
              <a:rPr lang="en-US" sz="3200" dirty="0" smtClean="0"/>
              <a:t>Learn </a:t>
            </a:r>
            <a:r>
              <a:rPr lang="en-US" sz="3200" dirty="0"/>
              <a:t>more about conducting a great meeting with the Lions Learning Center courses on Meeting Management and Public Speaking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9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</a:t>
            </a:r>
            <a:r>
              <a:rPr lang="en-US" dirty="0" smtClean="0"/>
              <a:t>. OUR CLUB IS NOT WELL KNOWN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219200"/>
            <a:ext cx="102752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• </a:t>
            </a:r>
            <a:r>
              <a:rPr lang="en-US" sz="3600" dirty="0" smtClean="0"/>
              <a:t>Choose </a:t>
            </a:r>
            <a:r>
              <a:rPr lang="en-US" sz="3600" dirty="0"/>
              <a:t>from 30 Marketing Ideas to help promote your club </a:t>
            </a:r>
          </a:p>
          <a:p>
            <a:r>
              <a:rPr lang="en-US" sz="3600" dirty="0"/>
              <a:t>• </a:t>
            </a:r>
            <a:r>
              <a:rPr lang="en-US" sz="3600" dirty="0" smtClean="0"/>
              <a:t>Take </a:t>
            </a:r>
            <a:r>
              <a:rPr lang="en-US" sz="3600" dirty="0"/>
              <a:t>our Lions Learning Center course on Public Relations </a:t>
            </a:r>
          </a:p>
          <a:p>
            <a:r>
              <a:rPr lang="en-US" sz="3600" dirty="0"/>
              <a:t>• </a:t>
            </a:r>
            <a:r>
              <a:rPr lang="en-US" sz="3600" dirty="0" smtClean="0"/>
              <a:t>Review </a:t>
            </a:r>
            <a:r>
              <a:rPr lang="en-US" sz="3600" dirty="0"/>
              <a:t>the Social Media resources available from Lions </a:t>
            </a:r>
            <a:r>
              <a:rPr lang="en-US" sz="3600" dirty="0" smtClean="0"/>
              <a:t>Smile </a:t>
            </a:r>
            <a:endParaRPr lang="en-US" sz="3600" dirty="0"/>
          </a:p>
          <a:p>
            <a:r>
              <a:rPr lang="en-US" sz="3600" dirty="0"/>
              <a:t>• </a:t>
            </a:r>
            <a:r>
              <a:rPr lang="en-US" sz="3600" dirty="0" smtClean="0"/>
              <a:t>View </a:t>
            </a:r>
            <a:r>
              <a:rPr lang="en-US" sz="3600" dirty="0"/>
              <a:t>the PR Guide webpage for more ideas, tools and resources 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6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8</a:t>
            </a:r>
            <a:r>
              <a:rPr lang="en-US" b="1" dirty="0" smtClean="0"/>
              <a:t>. WE DON’T DO MEANINGFUL PROJECTS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946031"/>
            <a:ext cx="1032216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sz="4000" dirty="0"/>
              <a:t>• </a:t>
            </a:r>
            <a:r>
              <a:rPr lang="en-US" sz="4000" dirty="0" smtClean="0"/>
              <a:t>Conduct </a:t>
            </a:r>
            <a:r>
              <a:rPr lang="en-US" sz="4000" dirty="0"/>
              <a:t>a Community Needs Assessment and discover new ways to serve </a:t>
            </a:r>
          </a:p>
          <a:p>
            <a:r>
              <a:rPr lang="en-US" sz="4000" dirty="0"/>
              <a:t>• </a:t>
            </a:r>
            <a:r>
              <a:rPr lang="en-US" sz="4000" dirty="0" smtClean="0"/>
              <a:t>Share </a:t>
            </a:r>
            <a:r>
              <a:rPr lang="en-US" sz="4000" dirty="0"/>
              <a:t>our Service Impact Stories and solicit ideas for new service projects </a:t>
            </a:r>
          </a:p>
          <a:p>
            <a:r>
              <a:rPr lang="en-US" sz="4000" dirty="0"/>
              <a:t>• </a:t>
            </a:r>
            <a:r>
              <a:rPr lang="en-US" sz="4000" dirty="0" smtClean="0"/>
              <a:t>Complete </a:t>
            </a:r>
            <a:r>
              <a:rPr lang="en-US" sz="4000" i="1" dirty="0"/>
              <a:t>Assessment 1: Enhance Service Impact </a:t>
            </a:r>
            <a:r>
              <a:rPr lang="en-US" sz="4000" dirty="0"/>
              <a:t>in the Club Quality Initiative for ideas 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9</a:t>
            </a:r>
            <a:r>
              <a:rPr lang="en-US" b="1" dirty="0" smtClean="0"/>
              <a:t>. MEMBERS SKIP MEETINGS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08185" y="1195754"/>
            <a:ext cx="1001150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solidFill>
                <a:srgbClr val="000000"/>
              </a:solidFill>
              <a:latin typeface="Symbol" charset="2"/>
            </a:endParaRPr>
          </a:p>
          <a:p>
            <a:r>
              <a:rPr lang="en-US" sz="2000" dirty="0">
                <a:solidFill>
                  <a:srgbClr val="000000"/>
                </a:solidFill>
                <a:latin typeface="Symbol" charset="2"/>
              </a:rPr>
              <a:t> </a:t>
            </a:r>
            <a:endParaRPr lang="en-US" sz="3600" dirty="0">
              <a:solidFill>
                <a:srgbClr val="000000"/>
              </a:solidFill>
              <a:latin typeface="Symbol" charset="2"/>
            </a:endParaRPr>
          </a:p>
          <a:p>
            <a:r>
              <a:rPr lang="en-US" sz="2800" dirty="0">
                <a:solidFill>
                  <a:srgbClr val="000000"/>
                </a:solidFill>
                <a:latin typeface="Symbol" charset="2"/>
              </a:rPr>
              <a:t>•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Ensure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member communications are being sent a week prior and a day prior to meetings 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•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Ask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your members by using the How are your ratings survey </a:t>
            </a:r>
          </a:p>
          <a:p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in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Club Quality Initiative, complete </a:t>
            </a:r>
            <a:r>
              <a:rPr lang="en-US" sz="2800" i="1" dirty="0">
                <a:solidFill>
                  <a:srgbClr val="000000"/>
                </a:solidFill>
                <a:latin typeface="Arial" charset="0"/>
              </a:rPr>
              <a:t>Assessment 3: Pursue Club Organizational Excellence 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•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Review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quick tips for Meeting Management and Listening and Communication 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•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Have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club leaders complete the Membership Satisfaction Guide 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56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10. MEMBERS DON’T PARTICIPATE IN 						MEETINGS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031632" y="1101968"/>
            <a:ext cx="954258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600" dirty="0"/>
              <a:t> </a:t>
            </a:r>
          </a:p>
          <a:p>
            <a:r>
              <a:rPr lang="en-US" sz="3200" dirty="0"/>
              <a:t>• </a:t>
            </a:r>
            <a:r>
              <a:rPr lang="en-US" sz="3200" dirty="0" smtClean="0"/>
              <a:t>Use </a:t>
            </a:r>
            <a:r>
              <a:rPr lang="en-US" sz="3200" dirty="0"/>
              <a:t>Your Club, Your Way! for new meeting ideas </a:t>
            </a:r>
          </a:p>
          <a:p>
            <a:r>
              <a:rPr lang="en-US" sz="3200" dirty="0"/>
              <a:t>• </a:t>
            </a:r>
            <a:r>
              <a:rPr lang="en-US" sz="3200" dirty="0" smtClean="0"/>
              <a:t>Get </a:t>
            </a:r>
            <a:r>
              <a:rPr lang="en-US" sz="3200" dirty="0"/>
              <a:t>your whole club involved by participating in the Club Quality Initiative </a:t>
            </a:r>
          </a:p>
          <a:p>
            <a:r>
              <a:rPr lang="en-US" sz="3200" dirty="0"/>
              <a:t>• </a:t>
            </a:r>
            <a:r>
              <a:rPr lang="en-US" sz="3200" dirty="0" smtClean="0"/>
              <a:t>Learn </a:t>
            </a:r>
            <a:r>
              <a:rPr lang="en-US" sz="3200" dirty="0"/>
              <a:t>more about Team Motivation, Promoting Innovation and Valuing Member Diversity through the Lions Learning Center </a:t>
            </a:r>
          </a:p>
          <a:p>
            <a:r>
              <a:rPr lang="en-US" sz="3200" dirty="0"/>
              <a:t>• </a:t>
            </a:r>
            <a:r>
              <a:rPr lang="en-US" sz="3200" dirty="0" smtClean="0"/>
              <a:t>Schedule </a:t>
            </a:r>
            <a:r>
              <a:rPr lang="en-US" sz="3200" dirty="0"/>
              <a:t>a variety of activities for your club and communicate them with a Club Activity Calendar </a:t>
            </a:r>
          </a:p>
          <a:p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sz="3600" dirty="0"/>
              <a:t>	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6492" y="6096000"/>
            <a:ext cx="9917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 Lions Clubs Troubleshooting Guide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5998837"/>
            <a:ext cx="844061" cy="78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8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50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DECISION MAKING STYLES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i="1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“STYLE MATCHES THE SITUATION</a:t>
            </a:r>
            <a:r>
              <a:rPr lang="is-IS" i="1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r>
              <a:rPr lang="en-US" i="1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”</a:t>
            </a:r>
            <a:endParaRPr lang="en-US" i="1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33083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DIRECTIVE</a:t>
            </a:r>
            <a:r>
              <a:rPr lang="en-US" sz="4000" dirty="0" smtClean="0"/>
              <a:t> – is rational, bases decisions on pros/cons and experience.</a:t>
            </a:r>
          </a:p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ANALYTIC</a:t>
            </a:r>
            <a:r>
              <a:rPr lang="en-US" sz="4000" dirty="0" smtClean="0"/>
              <a:t> – seeks and uses information and observation.</a:t>
            </a:r>
          </a:p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CONCEPTUA</a:t>
            </a:r>
            <a:r>
              <a:rPr lang="en-US" sz="4000" dirty="0" smtClean="0"/>
              <a:t>L – considers creativity, risk taking, and long-term results.</a:t>
            </a:r>
          </a:p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BEHAVIORAL</a:t>
            </a:r>
            <a:r>
              <a:rPr lang="en-US" sz="4000" dirty="0" smtClean="0"/>
              <a:t> – emphasizes options and group discussion.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437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r="4219" b="11111"/>
          <a:stretch/>
        </p:blipFill>
        <p:spPr>
          <a:xfrm>
            <a:off x="4038601" y="24229"/>
            <a:ext cx="3886200" cy="67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1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WordArt 2"/>
          <p:cNvSpPr>
            <a:spLocks noChangeArrowheads="1" noChangeShapeType="1" noTextEdit="1"/>
          </p:cNvSpPr>
          <p:nvPr/>
        </p:nvSpPr>
        <p:spPr bwMode="auto">
          <a:xfrm>
            <a:off x="2057400" y="381000"/>
            <a:ext cx="36195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Goudy Old Style" charset="0"/>
                <a:ea typeface="Goudy Old Style" charset="0"/>
                <a:cs typeface="Goudy Old Style" charset="0"/>
              </a:rPr>
              <a:t>W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498725" y="533401"/>
            <a:ext cx="1682750" cy="56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2800" dirty="0"/>
              <a:t>hen you</a:t>
            </a:r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2800" dirty="0"/>
              <a:t>are being</a:t>
            </a:r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2800" dirty="0"/>
              <a:t>run out of</a:t>
            </a:r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2800" dirty="0"/>
              <a:t>town,</a:t>
            </a:r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2800" dirty="0"/>
              <a:t>make it</a:t>
            </a:r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2800" dirty="0"/>
              <a:t>look like a</a:t>
            </a:r>
          </a:p>
          <a:p>
            <a:pPr>
              <a:defRPr/>
            </a:pPr>
            <a:endParaRPr lang="en-US" altLang="en-US" sz="2800" dirty="0"/>
          </a:p>
          <a:p>
            <a:pPr>
              <a:defRPr/>
            </a:pPr>
            <a:r>
              <a:rPr lang="en-US" altLang="en-US" sz="2800" dirty="0"/>
              <a:t>parade…</a:t>
            </a:r>
          </a:p>
        </p:txBody>
      </p:sp>
      <p:pic>
        <p:nvPicPr>
          <p:cNvPr id="129027" name="Picture 4" descr="C:\Documents and Settings\dsimmons\Application Data\Microsoft\Media Catalog\Downloaded Clips\cl2\bd05101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00201"/>
            <a:ext cx="396875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32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7" r="-406" b="13846"/>
          <a:stretch/>
        </p:blipFill>
        <p:spPr>
          <a:xfrm>
            <a:off x="3882946" y="0"/>
            <a:ext cx="4517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1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770" r="6624" b="17606"/>
          <a:stretch/>
        </p:blipFill>
        <p:spPr>
          <a:xfrm>
            <a:off x="2297722" y="0"/>
            <a:ext cx="83468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i="1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Thank You!  </a:t>
            </a:r>
            <a:r>
              <a:rPr lang="en-US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CONTACT ME</a:t>
            </a:r>
            <a:r>
              <a:rPr lang="is-IS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…</a:t>
            </a:r>
            <a:endParaRPr lang="en-US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59892"/>
            <a:ext cx="10515600" cy="271707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LION DAVID SIMMONS</a:t>
            </a:r>
          </a:p>
          <a:p>
            <a:r>
              <a:rPr lang="en-US" sz="4800" dirty="0" smtClean="0"/>
              <a:t>PHONE: 210 386 9454</a:t>
            </a:r>
          </a:p>
          <a:p>
            <a:r>
              <a:rPr lang="en-US" sz="4800" dirty="0" smtClean="0"/>
              <a:t>Email:  dlsimmons_87@hotmail.com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t="37574" r="60534" b="23637"/>
          <a:stretch/>
        </p:blipFill>
        <p:spPr>
          <a:xfrm>
            <a:off x="8245099" y="2158355"/>
            <a:ext cx="2802576" cy="26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000" r="-591" b="11111"/>
          <a:stretch/>
        </p:blipFill>
        <p:spPr>
          <a:xfrm>
            <a:off x="3962400" y="381000"/>
            <a:ext cx="3644900" cy="618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32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" t="25555" r="3951" b="20000"/>
          <a:stretch/>
        </p:blipFill>
        <p:spPr>
          <a:xfrm>
            <a:off x="2743200" y="1041399"/>
            <a:ext cx="6781800" cy="527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/>
              <a:t>TURN TO YOUR PARTNER</a:t>
            </a:r>
            <a:endParaRPr lang="en-US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33162" r="51923" b="41538"/>
          <a:stretch/>
        </p:blipFill>
        <p:spPr>
          <a:xfrm>
            <a:off x="2830558" y="1690688"/>
            <a:ext cx="7134058" cy="30872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046" y="5462954"/>
            <a:ext cx="11558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“HOW DO </a:t>
            </a:r>
            <a:r>
              <a:rPr lang="en-US" sz="4000" b="1" u="sng" dirty="0" smtClean="0"/>
              <a:t>YOU</a:t>
            </a:r>
            <a:r>
              <a:rPr lang="en-US" sz="4000" b="1" dirty="0" smtClean="0"/>
              <a:t> MAKE DECISIONS?”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06924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TYPES OF DECISONS</a:t>
            </a:r>
            <a:endParaRPr lang="en-US" b="1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6600" dirty="0" smtClean="0">
                <a:solidFill>
                  <a:srgbClr val="C00000"/>
                </a:solidFill>
              </a:rPr>
              <a:t>NO STAKES </a:t>
            </a:r>
            <a:r>
              <a:rPr lang="en-US" sz="4300" dirty="0" smtClean="0">
                <a:solidFill>
                  <a:srgbClr val="C00000"/>
                </a:solidFill>
              </a:rPr>
              <a:t>–</a:t>
            </a:r>
            <a:r>
              <a:rPr lang="en-US" sz="6600" dirty="0" smtClean="0">
                <a:solidFill>
                  <a:srgbClr val="C00000"/>
                </a:solidFill>
              </a:rPr>
              <a:t> </a:t>
            </a:r>
            <a:r>
              <a:rPr lang="en-US" sz="4200" dirty="0" smtClean="0">
                <a:solidFill>
                  <a:srgbClr val="C00000"/>
                </a:solidFill>
              </a:rPr>
              <a:t>What to watch on TV; How much toothpaste to use; Which side of the bagel to butter?</a:t>
            </a:r>
          </a:p>
          <a:p>
            <a:endParaRPr lang="en-US" sz="6600" dirty="0" smtClean="0"/>
          </a:p>
          <a:p>
            <a:r>
              <a:rPr lang="en-US" sz="6600" dirty="0" smtClean="0">
                <a:solidFill>
                  <a:schemeClr val="tx2">
                    <a:lumMod val="50000"/>
                  </a:schemeClr>
                </a:solidFill>
              </a:rPr>
              <a:t>LOW STAKES </a:t>
            </a:r>
            <a:r>
              <a:rPr lang="en-US" sz="4300" dirty="0" smtClean="0">
                <a:solidFill>
                  <a:schemeClr val="tx2">
                    <a:lumMod val="50000"/>
                  </a:schemeClr>
                </a:solidFill>
              </a:rPr>
              <a:t>– Booking a Hotel; Buying a Printer?</a:t>
            </a:r>
          </a:p>
          <a:p>
            <a:endParaRPr lang="en-US" sz="6600" dirty="0" smtClean="0"/>
          </a:p>
          <a:p>
            <a:r>
              <a:rPr lang="en-US" sz="6600" dirty="0" smtClean="0">
                <a:solidFill>
                  <a:schemeClr val="accent6">
                    <a:lumMod val="75000"/>
                  </a:schemeClr>
                </a:solidFill>
              </a:rPr>
              <a:t>HIGH STAKES – </a:t>
            </a:r>
            <a:r>
              <a:rPr lang="en-US" sz="4700" dirty="0" smtClean="0">
                <a:solidFill>
                  <a:schemeClr val="accent6">
                    <a:lumMod val="75000"/>
                  </a:schemeClr>
                </a:solidFill>
              </a:rPr>
              <a:t>Job to take; House to Buy; University to attend; Which city to live?</a:t>
            </a:r>
            <a:endParaRPr lang="en-US" sz="47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75000"/>
            </a:schemeClr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STAKES DECISION MAKING STEPS</a:t>
            </a:r>
            <a:endParaRPr lang="en-US" dirty="0">
              <a:solidFill>
                <a:schemeClr val="bg1"/>
              </a:solidFill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5852"/>
          </a:xfrm>
        </p:spPr>
        <p:txBody>
          <a:bodyPr>
            <a:noAutofit/>
          </a:bodyPr>
          <a:lstStyle/>
          <a:p>
            <a:r>
              <a:rPr lang="en-US" sz="3600" dirty="0" smtClean="0"/>
              <a:t>STEP 1:  What really matters?</a:t>
            </a:r>
          </a:p>
          <a:p>
            <a:r>
              <a:rPr lang="en-US" sz="3600" dirty="0" smtClean="0"/>
              <a:t>STEP 2: Gather facts/data about all your options.</a:t>
            </a:r>
          </a:p>
          <a:p>
            <a:r>
              <a:rPr lang="en-US" sz="3600" dirty="0" smtClean="0"/>
              <a:t>STEP 3:  ID a “front runner” and compare your options to it one by one.  Once you have eliminated an option it is gone forever.</a:t>
            </a:r>
          </a:p>
          <a:p>
            <a:r>
              <a:rPr lang="en-US" sz="3600" dirty="0" smtClean="0"/>
              <a:t>STEP 4:  Choose one final choice.  You can outsource to a small group (5 people or less).</a:t>
            </a:r>
          </a:p>
          <a:p>
            <a:r>
              <a:rPr lang="en-US" sz="3600" dirty="0" smtClean="0"/>
              <a:t>STEP 5:  </a:t>
            </a:r>
            <a:r>
              <a:rPr lang="en-US" sz="3600" dirty="0" smtClean="0"/>
              <a:t>COMMIT and EVALUATE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76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4" t="22764" r="50067" b="24228"/>
          <a:stretch/>
        </p:blipFill>
        <p:spPr>
          <a:xfrm>
            <a:off x="2698595" y="0"/>
            <a:ext cx="5910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</TotalTime>
  <Words>991</Words>
  <Application>Microsoft Macintosh PowerPoint</Application>
  <PresentationFormat>Widescreen</PresentationFormat>
  <Paragraphs>138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Abadi MT Condensed Extra Bold</vt:lpstr>
      <vt:lpstr>Calibri</vt:lpstr>
      <vt:lpstr>Calibri Light</vt:lpstr>
      <vt:lpstr>Goudy Old Style</vt:lpstr>
      <vt:lpstr>ＭＳ Ｐゴシック</vt:lpstr>
      <vt:lpstr>Symbol</vt:lpstr>
      <vt:lpstr>Times New Roman</vt:lpstr>
      <vt:lpstr>Arial</vt:lpstr>
      <vt:lpstr>Office Theme</vt:lpstr>
      <vt:lpstr>DECISION MAKING AND PROBLEM SOLVING</vt:lpstr>
      <vt:lpstr>PowerPoint Presentation</vt:lpstr>
      <vt:lpstr>PowerPoint Presentation</vt:lpstr>
      <vt:lpstr>PowerPoint Presentation</vt:lpstr>
      <vt:lpstr>PowerPoint Presentation</vt:lpstr>
      <vt:lpstr>TURN TO YOUR PARTNER</vt:lpstr>
      <vt:lpstr>TYPES OF DECISONS</vt:lpstr>
      <vt:lpstr>HIGH STAKES DECISION MAKING STEPS</vt:lpstr>
      <vt:lpstr>PowerPoint Presentation</vt:lpstr>
      <vt:lpstr>PowerPoint Presentation</vt:lpstr>
      <vt:lpstr>PowerPoint Presentation</vt:lpstr>
      <vt:lpstr>THE ‘IMPORTANT’ CHECKLIST:</vt:lpstr>
      <vt:lpstr>THE ‘URGENT’ CHECKLIST:</vt:lpstr>
      <vt:lpstr>PowerPoint Presentation</vt:lpstr>
      <vt:lpstr>PowerPoint Presentation</vt:lpstr>
      <vt:lpstr>PowerPoint Presentation</vt:lpstr>
      <vt:lpstr>GROUP PROBLEM SOLVING</vt:lpstr>
      <vt:lpstr>GROUP DECISION MAKING</vt:lpstr>
      <vt:lpstr>1. WE DON’T KNOW WHY MEMBERS DROP          OUT</vt:lpstr>
      <vt:lpstr>2. NO ONE WANTS TO TAKE LEADERSHIP       POSITIONS</vt:lpstr>
      <vt:lpstr>3. OUR LEADERS DON’T KNOW THEIR ROLES</vt:lpstr>
      <vt:lpstr>4. OUR LEADERS STAY IN THE SAME POSITONS    YEAR AFTER YEAR</vt:lpstr>
      <vt:lpstr>5. WE DON’T KNOW HOW TO PREVENT CLUB     LOSS</vt:lpstr>
      <vt:lpstr>6. GUESTS COME TO MEETINGS BUT DON’T     BECOME MEMBERS</vt:lpstr>
      <vt:lpstr>7. OUR CLUB IS NOT WELL KNOWN</vt:lpstr>
      <vt:lpstr>8. WE DON’T DO MEANINGFUL PROJECTS</vt:lpstr>
      <vt:lpstr>9. MEMBERS SKIP MEETINGS</vt:lpstr>
      <vt:lpstr>10. MEMBERS DON’T PARTICIPATE IN       MEETINGS</vt:lpstr>
      <vt:lpstr>DECISION MAKING STYLES “STYLE MATCHES THE SITUATION…”</vt:lpstr>
      <vt:lpstr>PowerPoint Presentation</vt:lpstr>
      <vt:lpstr>PowerPoint Presentation</vt:lpstr>
      <vt:lpstr>PowerPoint Presentation</vt:lpstr>
      <vt:lpstr>Thank You!  CONTACT ME…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DECISION MAKING AND PROBLEM SOLVING</dc:title>
  <dc:creator>Microsoft Office User</dc:creator>
  <cp:lastModifiedBy>Microsoft Office User</cp:lastModifiedBy>
  <cp:revision>32</cp:revision>
  <cp:lastPrinted>2023-01-09T17:40:17Z</cp:lastPrinted>
  <dcterms:created xsi:type="dcterms:W3CDTF">2022-11-15T00:35:17Z</dcterms:created>
  <dcterms:modified xsi:type="dcterms:W3CDTF">2023-01-14T01:43:31Z</dcterms:modified>
</cp:coreProperties>
</file>